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56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7440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1385292"/>
            <a:ext cx="7415927" cy="31939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Introduction to Atliq Hospitality Data Analysis</a:t>
            </a:r>
            <a:endParaRPr lang="en-US" sz="6707" dirty="0"/>
          </a:p>
        </p:txBody>
      </p:sp>
      <p:sp>
        <p:nvSpPr>
          <p:cNvPr id="6" name="Text 2"/>
          <p:cNvSpPr/>
          <p:nvPr/>
        </p:nvSpPr>
        <p:spPr>
          <a:xfrm>
            <a:off x="6350437" y="4949547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Atliq Hospitality's data analysis encompasses valuable insights from various datasets. This report outlines key findings and recommendations from the analysis.</a:t>
            </a:r>
            <a:endParaRPr lang="en-US" sz="1944" dirty="0"/>
          </a:p>
        </p:txBody>
      </p:sp>
      <p:sp>
        <p:nvSpPr>
          <p:cNvPr id="9" name="Text 4"/>
          <p:cNvSpPr/>
          <p:nvPr/>
        </p:nvSpPr>
        <p:spPr>
          <a:xfrm>
            <a:off x="6868716" y="6412349"/>
            <a:ext cx="2462451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by Naman Kedia</a:t>
            </a:r>
            <a:endParaRPr lang="en-US" sz="243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1757124"/>
            <a:ext cx="7878842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Overview of the Datasets</a:t>
            </a:r>
            <a:endParaRPr lang="en-US" sz="4860" dirty="0"/>
          </a:p>
        </p:txBody>
      </p:sp>
      <p:sp>
        <p:nvSpPr>
          <p:cNvPr id="5" name="Shape 2"/>
          <p:cNvSpPr/>
          <p:nvPr/>
        </p:nvSpPr>
        <p:spPr>
          <a:xfrm>
            <a:off x="864037" y="330005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6" name="Text 3"/>
          <p:cNvSpPr/>
          <p:nvPr/>
        </p:nvSpPr>
        <p:spPr>
          <a:xfrm>
            <a:off x="1063347" y="3392567"/>
            <a:ext cx="156686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916" dirty="0"/>
          </a:p>
        </p:txBody>
      </p:sp>
      <p:sp>
        <p:nvSpPr>
          <p:cNvPr id="7" name="Text 4"/>
          <p:cNvSpPr/>
          <p:nvPr/>
        </p:nvSpPr>
        <p:spPr>
          <a:xfrm>
            <a:off x="1666280" y="330005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dim_date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1666280" y="3833932"/>
            <a:ext cx="333398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Contains daily attributes relevant to bookings.</a:t>
            </a:r>
            <a:endParaRPr lang="en-US" sz="1944" dirty="0"/>
          </a:p>
        </p:txBody>
      </p:sp>
      <p:sp>
        <p:nvSpPr>
          <p:cNvPr id="9" name="Shape 6"/>
          <p:cNvSpPr/>
          <p:nvPr/>
        </p:nvSpPr>
        <p:spPr>
          <a:xfrm>
            <a:off x="5247084" y="330005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0" name="Text 7"/>
          <p:cNvSpPr/>
          <p:nvPr/>
        </p:nvSpPr>
        <p:spPr>
          <a:xfrm>
            <a:off x="5409367" y="3392567"/>
            <a:ext cx="230743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916" dirty="0"/>
          </a:p>
        </p:txBody>
      </p:sp>
      <p:sp>
        <p:nvSpPr>
          <p:cNvPr id="11" name="Text 8"/>
          <p:cNvSpPr/>
          <p:nvPr/>
        </p:nvSpPr>
        <p:spPr>
          <a:xfrm>
            <a:off x="6049328" y="330005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dim_hotels</a:t>
            </a:r>
            <a:endParaRPr lang="en-US" sz="2430" dirty="0"/>
          </a:p>
        </p:txBody>
      </p:sp>
      <p:sp>
        <p:nvSpPr>
          <p:cNvPr id="12" name="Text 9"/>
          <p:cNvSpPr/>
          <p:nvPr/>
        </p:nvSpPr>
        <p:spPr>
          <a:xfrm>
            <a:off x="6049328" y="3833932"/>
            <a:ext cx="3333988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Details about different hotels including location and amenities.</a:t>
            </a:r>
            <a:endParaRPr lang="en-US" sz="1944" dirty="0"/>
          </a:p>
        </p:txBody>
      </p:sp>
      <p:sp>
        <p:nvSpPr>
          <p:cNvPr id="13" name="Shape 10"/>
          <p:cNvSpPr/>
          <p:nvPr/>
        </p:nvSpPr>
        <p:spPr>
          <a:xfrm>
            <a:off x="9630132" y="330005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4" name="Text 11"/>
          <p:cNvSpPr/>
          <p:nvPr/>
        </p:nvSpPr>
        <p:spPr>
          <a:xfrm>
            <a:off x="9793010" y="3392567"/>
            <a:ext cx="22967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3</a:t>
            </a:r>
            <a:endParaRPr lang="en-US" sz="2916" dirty="0"/>
          </a:p>
        </p:txBody>
      </p:sp>
      <p:sp>
        <p:nvSpPr>
          <p:cNvPr id="15" name="Text 12"/>
          <p:cNvSpPr/>
          <p:nvPr/>
        </p:nvSpPr>
        <p:spPr>
          <a:xfrm>
            <a:off x="10432375" y="3300055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dim_rooms</a:t>
            </a:r>
            <a:endParaRPr lang="en-US" sz="2430" dirty="0"/>
          </a:p>
        </p:txBody>
      </p:sp>
      <p:sp>
        <p:nvSpPr>
          <p:cNvPr id="16" name="Text 13"/>
          <p:cNvSpPr/>
          <p:nvPr/>
        </p:nvSpPr>
        <p:spPr>
          <a:xfrm>
            <a:off x="10432375" y="3833932"/>
            <a:ext cx="333398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Information on room types and availability.</a:t>
            </a:r>
            <a:endParaRPr lang="en-US" sz="1944" dirty="0"/>
          </a:p>
        </p:txBody>
      </p:sp>
      <p:sp>
        <p:nvSpPr>
          <p:cNvPr id="17" name="Shape 14"/>
          <p:cNvSpPr/>
          <p:nvPr/>
        </p:nvSpPr>
        <p:spPr>
          <a:xfrm>
            <a:off x="864037" y="5543550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8" name="Text 15"/>
          <p:cNvSpPr/>
          <p:nvPr/>
        </p:nvSpPr>
        <p:spPr>
          <a:xfrm>
            <a:off x="1020961" y="5636062"/>
            <a:ext cx="241459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4</a:t>
            </a:r>
            <a:endParaRPr lang="en-US" sz="2916" dirty="0"/>
          </a:p>
        </p:txBody>
      </p:sp>
      <p:sp>
        <p:nvSpPr>
          <p:cNvPr id="19" name="Text 16"/>
          <p:cNvSpPr/>
          <p:nvPr/>
        </p:nvSpPr>
        <p:spPr>
          <a:xfrm>
            <a:off x="1666280" y="5543550"/>
            <a:ext cx="4309824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fact_aggregated_bookings</a:t>
            </a:r>
            <a:endParaRPr lang="en-US" sz="2430" dirty="0"/>
          </a:p>
        </p:txBody>
      </p:sp>
      <p:sp>
        <p:nvSpPr>
          <p:cNvPr id="20" name="Text 17"/>
          <p:cNvSpPr/>
          <p:nvPr/>
        </p:nvSpPr>
        <p:spPr>
          <a:xfrm>
            <a:off x="1666280" y="6077426"/>
            <a:ext cx="5525572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Aggregated booking data summarizing trends.</a:t>
            </a:r>
            <a:endParaRPr lang="en-US" sz="1944" dirty="0"/>
          </a:p>
        </p:txBody>
      </p:sp>
      <p:sp>
        <p:nvSpPr>
          <p:cNvPr id="21" name="Shape 18"/>
          <p:cNvSpPr/>
          <p:nvPr/>
        </p:nvSpPr>
        <p:spPr>
          <a:xfrm>
            <a:off x="7438668" y="5543550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22" name="Text 19"/>
          <p:cNvSpPr/>
          <p:nvPr/>
        </p:nvSpPr>
        <p:spPr>
          <a:xfrm>
            <a:off x="7599640" y="5636062"/>
            <a:ext cx="23336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5</a:t>
            </a:r>
            <a:endParaRPr lang="en-US" sz="2916" dirty="0"/>
          </a:p>
        </p:txBody>
      </p:sp>
      <p:sp>
        <p:nvSpPr>
          <p:cNvPr id="23" name="Text 20"/>
          <p:cNvSpPr/>
          <p:nvPr/>
        </p:nvSpPr>
        <p:spPr>
          <a:xfrm>
            <a:off x="8240911" y="554355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fact_bookings</a:t>
            </a:r>
            <a:endParaRPr lang="en-US" sz="2430" dirty="0"/>
          </a:p>
        </p:txBody>
      </p:sp>
      <p:sp>
        <p:nvSpPr>
          <p:cNvPr id="24" name="Text 21"/>
          <p:cNvSpPr/>
          <p:nvPr/>
        </p:nvSpPr>
        <p:spPr>
          <a:xfrm>
            <a:off x="8240911" y="6077426"/>
            <a:ext cx="5525572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Detailed record of individual bookings.</a:t>
            </a:r>
            <a:endParaRPr lang="en-US" sz="1944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014776"/>
            <a:ext cx="129023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Dimension Tables: dim_date, dim_hotels, dim_rooms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4174927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dim_date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864037" y="4807506"/>
            <a:ext cx="389882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Important for understanding booking patterns over time.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372695" y="4174927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dim_hotels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5372695" y="4807506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Critical to assess hotel performance and customer preferences.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4174927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dim_rooms</a:t>
            </a:r>
            <a:endParaRPr lang="en-US" sz="2430" dirty="0"/>
          </a:p>
        </p:txBody>
      </p:sp>
      <p:sp>
        <p:nvSpPr>
          <p:cNvPr id="10" name="Text 7"/>
          <p:cNvSpPr/>
          <p:nvPr/>
        </p:nvSpPr>
        <p:spPr>
          <a:xfrm>
            <a:off x="9881354" y="4807506"/>
            <a:ext cx="389882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Essential for managing inventory and room types offered.</a:t>
            </a:r>
            <a:endParaRPr lang="en-US" sz="1944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73188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345883" y="3510796"/>
            <a:ext cx="11938635" cy="136588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378"/>
              </a:lnSpc>
              <a:buNone/>
            </a:pPr>
            <a:r>
              <a:rPr lang="en-US" sz="4302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Fact Tables: fact_aggregated_bookings, fact_bookings</a:t>
            </a:r>
            <a:endParaRPr lang="en-US" sz="4302" dirty="0"/>
          </a:p>
        </p:txBody>
      </p:sp>
      <p:sp>
        <p:nvSpPr>
          <p:cNvPr id="6" name="Shape 2"/>
          <p:cNvSpPr/>
          <p:nvPr/>
        </p:nvSpPr>
        <p:spPr>
          <a:xfrm>
            <a:off x="1345883" y="5204460"/>
            <a:ext cx="11938635" cy="2246233"/>
          </a:xfrm>
          <a:prstGeom prst="roundRect">
            <a:avLst>
              <a:gd name="adj" fmla="val 145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Shape 3"/>
          <p:cNvSpPr/>
          <p:nvPr/>
        </p:nvSpPr>
        <p:spPr>
          <a:xfrm>
            <a:off x="1353503" y="5212080"/>
            <a:ext cx="11923395" cy="62710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4"/>
          <p:cNvSpPr/>
          <p:nvPr/>
        </p:nvSpPr>
        <p:spPr>
          <a:xfrm>
            <a:off x="1571982" y="5350788"/>
            <a:ext cx="5520928" cy="3496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53"/>
              </a:lnSpc>
              <a:buNone/>
            </a:pPr>
            <a:r>
              <a:rPr lang="en-US" sz="172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Table</a:t>
            </a:r>
            <a:endParaRPr lang="en-US" sz="1721" dirty="0"/>
          </a:p>
        </p:txBody>
      </p:sp>
      <p:sp>
        <p:nvSpPr>
          <p:cNvPr id="9" name="Text 5"/>
          <p:cNvSpPr/>
          <p:nvPr/>
        </p:nvSpPr>
        <p:spPr>
          <a:xfrm>
            <a:off x="7537490" y="5350788"/>
            <a:ext cx="5520928" cy="3496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53"/>
              </a:lnSpc>
              <a:buNone/>
            </a:pPr>
            <a:r>
              <a:rPr lang="en-US" sz="172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Description</a:t>
            </a:r>
            <a:endParaRPr lang="en-US" sz="1721" dirty="0"/>
          </a:p>
        </p:txBody>
      </p:sp>
      <p:sp>
        <p:nvSpPr>
          <p:cNvPr id="10" name="Shape 6"/>
          <p:cNvSpPr/>
          <p:nvPr/>
        </p:nvSpPr>
        <p:spPr>
          <a:xfrm>
            <a:off x="1353503" y="5839182"/>
            <a:ext cx="11923395" cy="97678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1571982" y="5977890"/>
            <a:ext cx="5520928" cy="3496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53"/>
              </a:lnSpc>
              <a:buNone/>
            </a:pPr>
            <a:r>
              <a:rPr lang="en-US" sz="172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fact_aggregated_bookings</a:t>
            </a:r>
            <a:endParaRPr lang="en-US" sz="1721" dirty="0"/>
          </a:p>
        </p:txBody>
      </p:sp>
      <p:sp>
        <p:nvSpPr>
          <p:cNvPr id="12" name="Text 8"/>
          <p:cNvSpPr/>
          <p:nvPr/>
        </p:nvSpPr>
        <p:spPr>
          <a:xfrm>
            <a:off x="7537490" y="5977890"/>
            <a:ext cx="5520928" cy="699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53"/>
              </a:lnSpc>
              <a:buNone/>
            </a:pPr>
            <a:r>
              <a:rPr lang="en-US" sz="172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Summarized historic booking data analyzed for trends.</a:t>
            </a:r>
            <a:endParaRPr lang="en-US" sz="1721" dirty="0"/>
          </a:p>
        </p:txBody>
      </p:sp>
      <p:sp>
        <p:nvSpPr>
          <p:cNvPr id="13" name="Shape 9"/>
          <p:cNvSpPr/>
          <p:nvPr/>
        </p:nvSpPr>
        <p:spPr>
          <a:xfrm>
            <a:off x="1353503" y="6815971"/>
            <a:ext cx="11923395" cy="62710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0"/>
          <p:cNvSpPr/>
          <p:nvPr/>
        </p:nvSpPr>
        <p:spPr>
          <a:xfrm>
            <a:off x="1571982" y="6954679"/>
            <a:ext cx="5520928" cy="3496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53"/>
              </a:lnSpc>
              <a:buNone/>
            </a:pPr>
            <a:r>
              <a:rPr lang="en-US" sz="172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fact_bookings</a:t>
            </a:r>
            <a:endParaRPr lang="en-US" sz="1721" dirty="0"/>
          </a:p>
        </p:txBody>
      </p:sp>
      <p:sp>
        <p:nvSpPr>
          <p:cNvPr id="15" name="Text 11"/>
          <p:cNvSpPr/>
          <p:nvPr/>
        </p:nvSpPr>
        <p:spPr>
          <a:xfrm>
            <a:off x="7537490" y="6954679"/>
            <a:ext cx="5520928" cy="3496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53"/>
              </a:lnSpc>
              <a:buNone/>
            </a:pPr>
            <a:r>
              <a:rPr lang="en-US" sz="172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Transaction level data capturing each booking detail.</a:t>
            </a:r>
            <a:endParaRPr lang="en-US" sz="172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56377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13190" y="3127772"/>
            <a:ext cx="8686919" cy="6409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47"/>
              </a:lnSpc>
              <a:buNone/>
            </a:pPr>
            <a:r>
              <a:rPr lang="en-US" sz="4038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Data Cleaning and Preprocessing</a:t>
            </a:r>
            <a:endParaRPr lang="en-US" sz="4038" dirty="0"/>
          </a:p>
        </p:txBody>
      </p:sp>
      <p:sp>
        <p:nvSpPr>
          <p:cNvPr id="6" name="Shape 2"/>
          <p:cNvSpPr/>
          <p:nvPr/>
        </p:nvSpPr>
        <p:spPr>
          <a:xfrm>
            <a:off x="7303651" y="4076343"/>
            <a:ext cx="22860" cy="3589139"/>
          </a:xfrm>
          <a:prstGeom prst="roundRect">
            <a:avLst>
              <a:gd name="adj" fmla="val 134585"/>
            </a:avLst>
          </a:prstGeom>
          <a:solidFill>
            <a:srgbClr val="3F3F44"/>
          </a:solidFill>
          <a:ln/>
        </p:spPr>
      </p:sp>
      <p:sp>
        <p:nvSpPr>
          <p:cNvPr id="7" name="Shape 3"/>
          <p:cNvSpPr/>
          <p:nvPr/>
        </p:nvSpPr>
        <p:spPr>
          <a:xfrm>
            <a:off x="6389370" y="4526399"/>
            <a:ext cx="717828" cy="22860"/>
          </a:xfrm>
          <a:prstGeom prst="roundRect">
            <a:avLst>
              <a:gd name="adj" fmla="val 134585"/>
            </a:avLst>
          </a:prstGeom>
          <a:solidFill>
            <a:srgbClr val="3F3F44"/>
          </a:solidFill>
          <a:ln/>
        </p:spPr>
      </p:sp>
      <p:sp>
        <p:nvSpPr>
          <p:cNvPr id="8" name="Shape 4"/>
          <p:cNvSpPr/>
          <p:nvPr/>
        </p:nvSpPr>
        <p:spPr>
          <a:xfrm>
            <a:off x="7084338" y="4307086"/>
            <a:ext cx="461486" cy="461486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9" name="Text 5"/>
          <p:cNvSpPr/>
          <p:nvPr/>
        </p:nvSpPr>
        <p:spPr>
          <a:xfrm>
            <a:off x="7249954" y="4384000"/>
            <a:ext cx="130135" cy="3076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23"/>
              </a:lnSpc>
              <a:buNone/>
            </a:pPr>
            <a:r>
              <a:rPr lang="en-US" sz="242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423" dirty="0"/>
          </a:p>
        </p:txBody>
      </p:sp>
      <p:sp>
        <p:nvSpPr>
          <p:cNvPr id="10" name="Text 6"/>
          <p:cNvSpPr/>
          <p:nvPr/>
        </p:nvSpPr>
        <p:spPr>
          <a:xfrm>
            <a:off x="2020372" y="4281368"/>
            <a:ext cx="4166711" cy="320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523"/>
              </a:lnSpc>
              <a:buNone/>
            </a:pPr>
            <a:r>
              <a:rPr lang="en-US" sz="2019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Step 1: Data Quality Assessment</a:t>
            </a:r>
            <a:endParaRPr lang="en-US" sz="2019" dirty="0"/>
          </a:p>
        </p:txBody>
      </p:sp>
      <p:sp>
        <p:nvSpPr>
          <p:cNvPr id="11" name="Text 7"/>
          <p:cNvSpPr/>
          <p:nvPr/>
        </p:nvSpPr>
        <p:spPr>
          <a:xfrm>
            <a:off x="1713190" y="4724757"/>
            <a:ext cx="4473893" cy="656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584"/>
              </a:lnSpc>
              <a:buNone/>
            </a:pPr>
            <a:r>
              <a:rPr lang="en-US" sz="1615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Evaluated datasets for duplicate and missing values.</a:t>
            </a:r>
            <a:endParaRPr lang="en-US" sz="1615" dirty="0"/>
          </a:p>
        </p:txBody>
      </p:sp>
      <p:sp>
        <p:nvSpPr>
          <p:cNvPr id="12" name="Shape 8"/>
          <p:cNvSpPr/>
          <p:nvPr/>
        </p:nvSpPr>
        <p:spPr>
          <a:xfrm>
            <a:off x="7522964" y="5551765"/>
            <a:ext cx="717828" cy="22860"/>
          </a:xfrm>
          <a:prstGeom prst="roundRect">
            <a:avLst>
              <a:gd name="adj" fmla="val 134585"/>
            </a:avLst>
          </a:prstGeom>
          <a:solidFill>
            <a:srgbClr val="3F3F44"/>
          </a:solidFill>
          <a:ln/>
        </p:spPr>
      </p:sp>
      <p:sp>
        <p:nvSpPr>
          <p:cNvPr id="13" name="Shape 9"/>
          <p:cNvSpPr/>
          <p:nvPr/>
        </p:nvSpPr>
        <p:spPr>
          <a:xfrm>
            <a:off x="7084338" y="5332452"/>
            <a:ext cx="461486" cy="461486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4" name="Text 10"/>
          <p:cNvSpPr/>
          <p:nvPr/>
        </p:nvSpPr>
        <p:spPr>
          <a:xfrm>
            <a:off x="7219236" y="5409367"/>
            <a:ext cx="191691" cy="3076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23"/>
              </a:lnSpc>
              <a:buNone/>
            </a:pPr>
            <a:r>
              <a:rPr lang="en-US" sz="242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423" dirty="0"/>
          </a:p>
        </p:txBody>
      </p:sp>
      <p:sp>
        <p:nvSpPr>
          <p:cNvPr id="15" name="Text 11"/>
          <p:cNvSpPr/>
          <p:nvPr/>
        </p:nvSpPr>
        <p:spPr>
          <a:xfrm>
            <a:off x="8443079" y="5306735"/>
            <a:ext cx="3636407" cy="320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23"/>
              </a:lnSpc>
              <a:buNone/>
            </a:pPr>
            <a:r>
              <a:rPr lang="en-US" sz="2019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Step 2: Data Transformation</a:t>
            </a:r>
            <a:endParaRPr lang="en-US" sz="2019" dirty="0"/>
          </a:p>
        </p:txBody>
      </p:sp>
      <p:sp>
        <p:nvSpPr>
          <p:cNvPr id="16" name="Text 12"/>
          <p:cNvSpPr/>
          <p:nvPr/>
        </p:nvSpPr>
        <p:spPr>
          <a:xfrm>
            <a:off x="8443079" y="5750123"/>
            <a:ext cx="4474012" cy="656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84"/>
              </a:lnSpc>
              <a:buNone/>
            </a:pPr>
            <a:r>
              <a:rPr lang="en-US" sz="1615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Standardized formats for consistency across datasets.</a:t>
            </a:r>
            <a:endParaRPr lang="en-US" sz="1615" dirty="0"/>
          </a:p>
        </p:txBody>
      </p:sp>
      <p:sp>
        <p:nvSpPr>
          <p:cNvPr id="17" name="Shape 13"/>
          <p:cNvSpPr/>
          <p:nvPr/>
        </p:nvSpPr>
        <p:spPr>
          <a:xfrm>
            <a:off x="6389370" y="6474619"/>
            <a:ext cx="717828" cy="22860"/>
          </a:xfrm>
          <a:prstGeom prst="roundRect">
            <a:avLst>
              <a:gd name="adj" fmla="val 134585"/>
            </a:avLst>
          </a:prstGeom>
          <a:solidFill>
            <a:srgbClr val="3F3F44"/>
          </a:solidFill>
          <a:ln/>
        </p:spPr>
      </p:sp>
      <p:sp>
        <p:nvSpPr>
          <p:cNvPr id="18" name="Shape 14"/>
          <p:cNvSpPr/>
          <p:nvPr/>
        </p:nvSpPr>
        <p:spPr>
          <a:xfrm>
            <a:off x="7084338" y="6255306"/>
            <a:ext cx="461486" cy="461486"/>
          </a:xfrm>
          <a:prstGeom prst="roundRect">
            <a:avLst>
              <a:gd name="adj" fmla="val 6667"/>
            </a:avLst>
          </a:prstGeom>
          <a:solidFill>
            <a:srgbClr val="26262B"/>
          </a:solidFill>
          <a:ln/>
        </p:spPr>
      </p:sp>
      <p:sp>
        <p:nvSpPr>
          <p:cNvPr id="19" name="Text 15"/>
          <p:cNvSpPr/>
          <p:nvPr/>
        </p:nvSpPr>
        <p:spPr>
          <a:xfrm>
            <a:off x="7219712" y="6332220"/>
            <a:ext cx="190738" cy="3076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23"/>
              </a:lnSpc>
              <a:buNone/>
            </a:pPr>
            <a:r>
              <a:rPr lang="en-US" sz="2423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3</a:t>
            </a:r>
            <a:endParaRPr lang="en-US" sz="2423" dirty="0"/>
          </a:p>
        </p:txBody>
      </p:sp>
      <p:sp>
        <p:nvSpPr>
          <p:cNvPr id="20" name="Text 16"/>
          <p:cNvSpPr/>
          <p:nvPr/>
        </p:nvSpPr>
        <p:spPr>
          <a:xfrm>
            <a:off x="3093720" y="6229588"/>
            <a:ext cx="3093363" cy="320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523"/>
              </a:lnSpc>
              <a:buNone/>
            </a:pPr>
            <a:r>
              <a:rPr lang="en-US" sz="2019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Step 3: Error Correction</a:t>
            </a:r>
            <a:endParaRPr lang="en-US" sz="2019" dirty="0"/>
          </a:p>
        </p:txBody>
      </p:sp>
      <p:sp>
        <p:nvSpPr>
          <p:cNvPr id="21" name="Text 17"/>
          <p:cNvSpPr/>
          <p:nvPr/>
        </p:nvSpPr>
        <p:spPr>
          <a:xfrm>
            <a:off x="1713190" y="6672977"/>
            <a:ext cx="4473893" cy="6562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584"/>
              </a:lnSpc>
              <a:buNone/>
            </a:pPr>
            <a:r>
              <a:rPr lang="en-US" sz="1615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Corrected inaccuracies in entries to enhance reliability.</a:t>
            </a:r>
            <a:endParaRPr lang="en-US" sz="1615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729496"/>
            <a:ext cx="8014692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Exploratory Data Analysis</a:t>
            </a:r>
            <a:endParaRPr lang="en-US" sz="486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1994773"/>
            <a:ext cx="6266021" cy="38726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64037" y="617601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Booking Trends</a:t>
            </a:r>
            <a:endParaRPr lang="en-US" sz="2430" dirty="0"/>
          </a:p>
        </p:txBody>
      </p:sp>
      <p:sp>
        <p:nvSpPr>
          <p:cNvPr id="7" name="Text 3"/>
          <p:cNvSpPr/>
          <p:nvPr/>
        </p:nvSpPr>
        <p:spPr>
          <a:xfrm>
            <a:off x="864037" y="6709886"/>
            <a:ext cx="6266021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Illustrates fluctuations and patterns in hotel bookings.</a:t>
            </a:r>
            <a:endParaRPr lang="en-US" sz="1944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0342" y="1994773"/>
            <a:ext cx="6266021" cy="38726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500342" y="6176010"/>
            <a:ext cx="3704034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38"/>
              </a:lnSpc>
              <a:buNone/>
            </a:pPr>
            <a:r>
              <a:rPr lang="en-US" sz="243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Room Type Preferences</a:t>
            </a:r>
            <a:endParaRPr lang="en-US" sz="2430" dirty="0"/>
          </a:p>
        </p:txBody>
      </p:sp>
      <p:sp>
        <p:nvSpPr>
          <p:cNvPr id="10" name="Text 5"/>
          <p:cNvSpPr/>
          <p:nvPr/>
        </p:nvSpPr>
        <p:spPr>
          <a:xfrm>
            <a:off x="7500342" y="6709886"/>
            <a:ext cx="626602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Highlights the most sought-after room types among guests.</a:t>
            </a:r>
            <a:endParaRPr lang="en-US" sz="1944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4088606"/>
            <a:ext cx="6708577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Insights and Findings</a:t>
            </a:r>
            <a:endParaRPr lang="en-US" sz="4860" dirty="0"/>
          </a:p>
        </p:txBody>
      </p:sp>
      <p:sp>
        <p:nvSpPr>
          <p:cNvPr id="6" name="Shape 2"/>
          <p:cNvSpPr/>
          <p:nvPr/>
        </p:nvSpPr>
        <p:spPr>
          <a:xfrm>
            <a:off x="864037" y="550806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7" name="Text 3"/>
          <p:cNvSpPr/>
          <p:nvPr/>
        </p:nvSpPr>
        <p:spPr>
          <a:xfrm>
            <a:off x="1063347" y="5600581"/>
            <a:ext cx="156686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1</a:t>
            </a:r>
            <a:endParaRPr lang="en-US" sz="2916" dirty="0"/>
          </a:p>
        </p:txBody>
      </p:sp>
      <p:sp>
        <p:nvSpPr>
          <p:cNvPr id="8" name="Text 4"/>
          <p:cNvSpPr/>
          <p:nvPr/>
        </p:nvSpPr>
        <p:spPr>
          <a:xfrm>
            <a:off x="1666280" y="5508069"/>
            <a:ext cx="3106817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Increased Bookings</a:t>
            </a:r>
            <a:endParaRPr lang="en-US" sz="2430" dirty="0"/>
          </a:p>
        </p:txBody>
      </p:sp>
      <p:sp>
        <p:nvSpPr>
          <p:cNvPr id="9" name="Text 5"/>
          <p:cNvSpPr/>
          <p:nvPr/>
        </p:nvSpPr>
        <p:spPr>
          <a:xfrm>
            <a:off x="1666280" y="6041946"/>
            <a:ext cx="3333988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Notable rise in bookings during holiday seasons.</a:t>
            </a:r>
            <a:endParaRPr lang="en-US" sz="1944" dirty="0"/>
          </a:p>
        </p:txBody>
      </p:sp>
      <p:sp>
        <p:nvSpPr>
          <p:cNvPr id="10" name="Shape 6"/>
          <p:cNvSpPr/>
          <p:nvPr/>
        </p:nvSpPr>
        <p:spPr>
          <a:xfrm>
            <a:off x="5247084" y="550806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1" name="Text 7"/>
          <p:cNvSpPr/>
          <p:nvPr/>
        </p:nvSpPr>
        <p:spPr>
          <a:xfrm>
            <a:off x="5409367" y="5600581"/>
            <a:ext cx="230743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2</a:t>
            </a:r>
            <a:endParaRPr lang="en-US" sz="2916" dirty="0"/>
          </a:p>
        </p:txBody>
      </p:sp>
      <p:sp>
        <p:nvSpPr>
          <p:cNvPr id="12" name="Text 8"/>
          <p:cNvSpPr/>
          <p:nvPr/>
        </p:nvSpPr>
        <p:spPr>
          <a:xfrm>
            <a:off x="6049328" y="550806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Room Preferences</a:t>
            </a:r>
            <a:endParaRPr lang="en-US" sz="2430" dirty="0"/>
          </a:p>
        </p:txBody>
      </p:sp>
      <p:sp>
        <p:nvSpPr>
          <p:cNvPr id="13" name="Text 9"/>
          <p:cNvSpPr/>
          <p:nvPr/>
        </p:nvSpPr>
        <p:spPr>
          <a:xfrm>
            <a:off x="6049328" y="6041946"/>
            <a:ext cx="3333988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Luxury rooms maintained higher occupancy rates than standard ones.</a:t>
            </a:r>
            <a:endParaRPr lang="en-US" sz="1944" dirty="0"/>
          </a:p>
        </p:txBody>
      </p:sp>
      <p:sp>
        <p:nvSpPr>
          <p:cNvPr id="14" name="Shape 10"/>
          <p:cNvSpPr/>
          <p:nvPr/>
        </p:nvSpPr>
        <p:spPr>
          <a:xfrm>
            <a:off x="9630132" y="550806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26262B"/>
          </a:solidFill>
          <a:ln/>
        </p:spPr>
      </p:sp>
      <p:sp>
        <p:nvSpPr>
          <p:cNvPr id="15" name="Text 11"/>
          <p:cNvSpPr/>
          <p:nvPr/>
        </p:nvSpPr>
        <p:spPr>
          <a:xfrm>
            <a:off x="9793010" y="5600581"/>
            <a:ext cx="229672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16"/>
              </a:lnSpc>
              <a:buNone/>
            </a:pPr>
            <a:r>
              <a:rPr lang="en-US" sz="2916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3</a:t>
            </a:r>
            <a:endParaRPr lang="en-US" sz="2916" dirty="0"/>
          </a:p>
        </p:txBody>
      </p:sp>
      <p:sp>
        <p:nvSpPr>
          <p:cNvPr id="16" name="Text 12"/>
          <p:cNvSpPr/>
          <p:nvPr/>
        </p:nvSpPr>
        <p:spPr>
          <a:xfrm>
            <a:off x="10432375" y="550806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Booking Channels</a:t>
            </a:r>
            <a:endParaRPr lang="en-US" sz="2430" dirty="0"/>
          </a:p>
        </p:txBody>
      </p:sp>
      <p:sp>
        <p:nvSpPr>
          <p:cNvPr id="17" name="Text 13"/>
          <p:cNvSpPr/>
          <p:nvPr/>
        </p:nvSpPr>
        <p:spPr>
          <a:xfrm>
            <a:off x="10432375" y="6041946"/>
            <a:ext cx="3333988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Online bookings surged compared to offline methods.</a:t>
            </a:r>
            <a:endParaRPr lang="en-US" sz="1944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598063"/>
            <a:ext cx="11045785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Conclusion and Recommendations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398668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Conclusion</a:t>
            </a:r>
            <a:endParaRPr lang="en-US" sz="2430" dirty="0"/>
          </a:p>
        </p:txBody>
      </p:sp>
      <p:sp>
        <p:nvSpPr>
          <p:cNvPr id="6" name="Text 3"/>
          <p:cNvSpPr/>
          <p:nvPr/>
        </p:nvSpPr>
        <p:spPr>
          <a:xfrm>
            <a:off x="864037" y="4619268"/>
            <a:ext cx="389882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Data analysis provides a roadmap for strategic improvements.</a:t>
            </a:r>
            <a:endParaRPr lang="en-US" sz="1944" dirty="0"/>
          </a:p>
        </p:txBody>
      </p:sp>
      <p:sp>
        <p:nvSpPr>
          <p:cNvPr id="7" name="Text 4"/>
          <p:cNvSpPr/>
          <p:nvPr/>
        </p:nvSpPr>
        <p:spPr>
          <a:xfrm>
            <a:off x="5372695" y="398668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Recommendations</a:t>
            </a:r>
            <a:endParaRPr lang="en-US" sz="2430" dirty="0"/>
          </a:p>
        </p:txBody>
      </p:sp>
      <p:sp>
        <p:nvSpPr>
          <p:cNvPr id="8" name="Text 5"/>
          <p:cNvSpPr/>
          <p:nvPr/>
        </p:nvSpPr>
        <p:spPr>
          <a:xfrm>
            <a:off x="5372695" y="4619268"/>
            <a:ext cx="389882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Enhance online marketing and optimize room offerings.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9881354" y="398668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97B8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Future Analysis</a:t>
            </a:r>
            <a:endParaRPr lang="en-US" sz="2430" dirty="0"/>
          </a:p>
        </p:txBody>
      </p:sp>
      <p:sp>
        <p:nvSpPr>
          <p:cNvPr id="10" name="Text 7"/>
          <p:cNvSpPr/>
          <p:nvPr/>
        </p:nvSpPr>
        <p:spPr>
          <a:xfrm>
            <a:off x="9881354" y="4619268"/>
            <a:ext cx="3898821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Consider implementing machine learning for predictive analytics.</a:t>
            </a:r>
            <a:endParaRPr lang="en-US" sz="194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328</Words>
  <Application>Microsoft Office PowerPoint</Application>
  <PresentationFormat>Custom</PresentationFormat>
  <Paragraphs>73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Noto Sans TC</vt:lpstr>
      <vt:lpstr>Sora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Naman Kedia</cp:lastModifiedBy>
  <cp:revision>2</cp:revision>
  <dcterms:created xsi:type="dcterms:W3CDTF">2024-08-02T10:40:15Z</dcterms:created>
  <dcterms:modified xsi:type="dcterms:W3CDTF">2024-08-02T10:43:48Z</dcterms:modified>
</cp:coreProperties>
</file>